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Roboto Thin"/>
      <p:regular r:id="rId79"/>
      <p:bold r:id="rId80"/>
      <p:italic r:id="rId81"/>
      <p:boldItalic r:id="rId82"/>
    </p:embeddedFont>
    <p:embeddedFont>
      <p:font typeface="Roboto Medium"/>
      <p:regular r:id="rId83"/>
      <p:bold r:id="rId84"/>
      <p:italic r:id="rId85"/>
      <p:boldItalic r:id="rId86"/>
    </p:embeddedFont>
    <p:embeddedFont>
      <p:font typeface="Roboto"/>
      <p:regular r:id="rId87"/>
      <p:bold r:id="rId88"/>
      <p:italic r:id="rId89"/>
      <p:boldItalic r:id="rId90"/>
    </p:embeddedFont>
    <p:embeddedFont>
      <p:font typeface="Amatic SC"/>
      <p:regular r:id="rId91"/>
      <p:bold r:id="rId92"/>
    </p:embeddedFont>
    <p:embeddedFont>
      <p:font typeface="Inconsolata"/>
      <p:regular r:id="rId93"/>
      <p:bold r:id="rId94"/>
    </p:embeddedFont>
    <p:embeddedFont>
      <p:font typeface="Roboto Light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8A4262-5109-402D-9702-0D54C544A73B}">
  <a:tblStyle styleId="{158A4262-5109-402D-9702-0D54C544A7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Light-regular.fntdata"/><Relationship Id="rId94" Type="http://schemas.openxmlformats.org/officeDocument/2006/relationships/font" Target="fonts/Inconsolata-bold.fntdata"/><Relationship Id="rId97" Type="http://schemas.openxmlformats.org/officeDocument/2006/relationships/font" Target="fonts/RobotoLight-italic.fntdata"/><Relationship Id="rId96" Type="http://schemas.openxmlformats.org/officeDocument/2006/relationships/font" Target="fonts/Roboto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98" Type="http://schemas.openxmlformats.org/officeDocument/2006/relationships/font" Target="fonts/Roboto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AmaticSC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Inconsolata-regular.fntdata"/><Relationship Id="rId92" Type="http://schemas.openxmlformats.org/officeDocument/2006/relationships/font" Target="fonts/AmaticSC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RobotoMedium-bold.fntdata"/><Relationship Id="rId83" Type="http://schemas.openxmlformats.org/officeDocument/2006/relationships/font" Target="fonts/RobotoMedium-regular.fntdata"/><Relationship Id="rId86" Type="http://schemas.openxmlformats.org/officeDocument/2006/relationships/font" Target="fonts/RobotoMedium-boldItalic.fntdata"/><Relationship Id="rId85" Type="http://schemas.openxmlformats.org/officeDocument/2006/relationships/font" Target="fonts/RobotoMedium-italic.fntdata"/><Relationship Id="rId88" Type="http://schemas.openxmlformats.org/officeDocument/2006/relationships/font" Target="fonts/Roboto-bold.fntdata"/><Relationship Id="rId87" Type="http://schemas.openxmlformats.org/officeDocument/2006/relationships/font" Target="fonts/Roboto-regular.fntdata"/><Relationship Id="rId89" Type="http://schemas.openxmlformats.org/officeDocument/2006/relationships/font" Target="fonts/Roboto-italic.fntdata"/><Relationship Id="rId80" Type="http://schemas.openxmlformats.org/officeDocument/2006/relationships/font" Target="fonts/RobotoThin-bold.fntdata"/><Relationship Id="rId82" Type="http://schemas.openxmlformats.org/officeDocument/2006/relationships/font" Target="fonts/RobotoThin-boldItalic.fntdata"/><Relationship Id="rId81" Type="http://schemas.openxmlformats.org/officeDocument/2006/relationships/font" Target="fonts/RobotoThin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font" Target="fonts/RobotoThin-regular.fntdata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4068525ce9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4068525ce9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068525ce9_2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4068525ce9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b88becf24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4b88becf24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4b88becf24_0_1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4b88becf24_0_1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b88becf24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4b88becf24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4b88becf24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4b88becf24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b88becf24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4b88becf24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4b88becf2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4b88becf2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4b88becf2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4b88becf2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b88becf2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b88becf2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4b88becf24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4b88becf24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068525ce9_2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4068525ce9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b88becf24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b88becf24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c39bc7c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c39bc7c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b88becf24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4b88becf2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b88becf24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b88becf24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4c39bc7c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4c39bc7c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4b88becf2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4b88becf2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4b88becf24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4b88becf24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4b88becf24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4b88becf24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4068525ce9_2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4068525ce9_2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4068525ce9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4068525ce9_2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4068525ce9_2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630" name="Google Shape;630;g4068525ce9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4c39bc7c7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4c39bc7c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4068525ce9_2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4068525ce9_2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4068525ce9_2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4068525ce9_2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4068525ce9_2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4068525ce9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4c39bc7c7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4c39bc7c7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068525ce9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4068525ce9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4068525ce9_2_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4068525ce9_2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4068525ce9_2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4068525ce9_2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4068525ce9_2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4068525ce9_2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f5fdd5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4f5fdd5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068525ce9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4068525ce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068525ce9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4068525ce9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4068525ce9_2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2" name="Google Shape;1142;g4068525ce9_2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068525ce9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4068525ce9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068525ce9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4068525ce9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4b88becf2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4b88becf2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4b88becf24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4b88becf24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4068525ce9_2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4068525ce9_2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c39bc7c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c39bc7c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068525ce9_2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4068525ce9_2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068525ce9_2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4068525ce9_2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4068525ce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4068525ce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4068525ce9_2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4068525ce9_2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068525ce9_2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4068525ce9_2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4f5fdd55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4f5fdd55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068525ce9_2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4068525ce9_2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4068525ce9_2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g4068525ce9_2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4068525ce9_2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g4068525ce9_2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068525ce9_2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4068525ce9_2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4068525ce9_2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4068525ce9_2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4b88becf24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g4b88becf24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4b88becf24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g4b88becf24_0_1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068525ce9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4068525ce9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4068525ce9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g4068525ce9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4bacc06d24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g4bacc06d24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4bacc06d2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4bacc06d2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4c39bc7c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4c39bc7c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4c39bc7c7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4c39bc7c7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4068525ce9_2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g4068525ce9_2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4068525ce9_2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59" name="Google Shape;1359;g4068525ce9_2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4f5fdd55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4f5fdd55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4068525ce9_2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4068525ce9_2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4068525ce9_2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78" name="Google Shape;1378;g4068525ce9_2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068525ce9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4068525ce9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4068525ce9_2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83" name="Google Shape;1383;g4068525ce9_2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4068525ce9_2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g4068525ce9_2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068525ce9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4068525ce9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b863c7624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4b863c7624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6" name="Google Shape;10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" name="Google Shape;11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" name="Google Shape;16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1" name="Google Shape;18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" name="Google Shape;18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" name="Google Shape;19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5" name="Google Shape;195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6" name="Google Shape;19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9" name="Google Shape;19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2" name="Google Shape;20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5" name="Google Shape;20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" name="Google Shape;20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" name="Google Shape;21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2" name="Google Shape;22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" name="Google Shape;225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" name="Google Shape;228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1" name="Google Shape;23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0" name="Google Shape;240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1" name="Google Shape;24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" name="Google Shape;24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" name="Google Shape;252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3" name="Google Shape;25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2" name="Google Shape;262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6" name="Google Shape;26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" name="Google Shape;27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4" name="Google Shape;27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" name="Google Shape;28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8" name="Google Shape;288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9" name="Google Shape;28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" name="Google Shape;292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4" name="Google Shape;294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8" name="Google Shape;298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2" name="Google Shape;30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6" name="Google Shape;306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0" name="Google Shape;31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1" name="Google Shape;32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" name="Google Shape;324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" name="Google Shape;33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4" name="Google Shape;3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8" name="Google Shape;33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2" name="Google Shape;342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6" name="Google Shape;34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" name="Google Shape;35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0" name="Google Shape;360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1" name="Google Shape;36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1" name="Google Shape;37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6" name="Google Shape;37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1" name="Google Shape;38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6" name="Google Shape;38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1" name="Google Shape;39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" name="Google Shape;405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" name="Google Shape;410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Google Shape;415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0" name="Google Shape;420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" name="Google Shape;430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3" name="Google Shape;44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6" name="Google Shape;446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8" name="Google Shape;44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3" name="Google Shape;45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8" name="Google Shape;45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" name="Google Shape;46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8" name="Google Shape;46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3" name="Google Shape;47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8" name="Google Shape;4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9" name="Google Shape;4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2" name="Google Shape;492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3" name="Google Shape;49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7" name="Google Shape;497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8" name="Google Shape;498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2" name="Google Shape;502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3" name="Google Shape;50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5" name="Google Shape;515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6" name="Google Shape;51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" name="Google Shape;52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9" name="Google Shape;52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_7_1_5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9" name="Google Shape;5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1" name="Google Shape;561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7" name="Google Shape;5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1" name="Google Shape;571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6" name="Google Shape;576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4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3" name="Google Shape;583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0" name="Google Shape;590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7" name="Google Shape;597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1" name="Google Shape;60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404040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6" name="Google Shape;606;p51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tx">
  <p:cSld name="TITLE_AND_BODY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52"/>
          <p:cNvSpPr txBox="1"/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0" name="Google Shape;610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bg>
      <p:bgPr>
        <a:solidFill>
          <a:srgbClr val="404040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udemy.com/course/git-started-with-github/" TargetMode="External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schools.com/tag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lipsum.com" TargetMode="External"/><Relationship Id="rId4" Type="http://schemas.openxmlformats.org/officeDocument/2006/relationships/hyperlink" Target="mailto:someplace@gmail.com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Relationship Id="rId4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Relationship Id="rId11" Type="http://schemas.openxmlformats.org/officeDocument/2006/relationships/image" Target="../media/image33.png"/><Relationship Id="rId10" Type="http://schemas.openxmlformats.org/officeDocument/2006/relationships/image" Target="../media/image31.png"/><Relationship Id="rId13" Type="http://schemas.openxmlformats.org/officeDocument/2006/relationships/image" Target="../media/image34.png"/><Relationship Id="rId12" Type="http://schemas.openxmlformats.org/officeDocument/2006/relationships/image" Target="../media/image35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1" name="Google Shape;621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 and 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9" name="Google Shape;759;p64"/>
          <p:cNvGraphicFramePr/>
          <p:nvPr/>
        </p:nvGraphicFramePr>
        <p:xfrm>
          <a:off x="438938" y="12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2649750"/>
                <a:gridCol w="2649750"/>
                <a:gridCol w="2649750"/>
              </a:tblGrid>
              <a:tr h="366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3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</a:tr>
              <a:tr h="255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0" name="Google Shape;76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1" name="Google Shape;761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2" name="Google Shape;7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3" name="Google Shape;76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65"/>
          <p:cNvSpPr txBox="1"/>
          <p:nvPr>
            <p:ph idx="1" type="subTitle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Maya Angelou is programming away.</a:t>
            </a:r>
            <a:endParaRPr b="1" sz="1100"/>
          </a:p>
        </p:txBody>
      </p:sp>
      <p:sp>
        <p:nvSpPr>
          <p:cNvPr id="771" name="Google Shape;77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and Gil Scott Heron Make Their Edits</a:t>
            </a:r>
            <a:endParaRPr/>
          </a:p>
        </p:txBody>
      </p:sp>
      <p:pic>
        <p:nvPicPr>
          <p:cNvPr id="772" name="Google Shape;7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3" name="Google Shape;7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4" name="Google Shape;774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65"/>
          <p:cNvSpPr txBox="1"/>
          <p:nvPr>
            <p:ph idx="1" type="subTitle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Gil Scott Heron</a:t>
            </a:r>
            <a:r>
              <a:rPr b="1" lang="en" sz="1100">
                <a:solidFill>
                  <a:srgbClr val="FFFFFF"/>
                </a:solidFill>
              </a:rPr>
              <a:t> is programming away.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776" name="Google Shape;7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7" name="Google Shape;77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8" name="Google Shape;778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79" name="Google Shape;779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85" name="Google Shape;7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6" name="Google Shape;786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7" name="Google Shape;78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8" name="Google Shape;788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89" name="Google Shape;789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0" name="Google Shape;790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1" name="Google Shape;791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2" name="Google Shape;792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3" name="Google Shape;793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4" name="Google Shape;7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1" name="Google Shape;8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2" name="Google Shape;80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3" name="Google Shape;803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4" name="Google Shape;804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6" name="Google Shape;80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7" name="Google Shape;807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8" name="Google Shape;80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9" name="Google Shape;809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6" name="Google Shape;816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7" name="Google Shape;817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8" name="Google Shape;8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</a:t>
            </a:r>
            <a:r>
              <a:rPr lang="en"/>
              <a:t>verwrites the Work of Her Teammates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5" name="Google Shape;825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i="0" sz="2400" u="none" cap="none" strike="noStrik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6" name="Google Shape;826;p69"/>
          <p:cNvGraphicFramePr/>
          <p:nvPr/>
        </p:nvGraphicFramePr>
        <p:xfrm>
          <a:off x="428375" y="29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3985950"/>
                <a:gridCol w="3985950"/>
              </a:tblGrid>
              <a:tr h="16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27" name="Google Shape;827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8" name="Google Shape;828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39" name="Google Shape;839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Moral of the Story:</a:t>
            </a:r>
            <a:r>
              <a:rPr lang="en"/>
              <a:t> You should use version control because it </a:t>
            </a:r>
            <a:r>
              <a:rPr lang="en"/>
              <a:t>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0" name="Google Shape;8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1" name="Google Shape;84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49" name="Google Shape;849;p71"/>
          <p:cNvSpPr txBox="1"/>
          <p:nvPr>
            <p:ph idx="1" type="subTitle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</a:t>
            </a:r>
            <a:r>
              <a:rPr lang="en"/>
              <a:t>rovides an organized system for managing code when multiple developers work on a project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Benefits of Git</a:t>
            </a:r>
            <a:endParaRPr b="1"/>
          </a:p>
        </p:txBody>
      </p:sp>
      <p:sp>
        <p:nvSpPr>
          <p:cNvPr id="850" name="Google Shape;850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2" name="Google Shape;85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5" name="Google Shape;855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6" name="Google Shape;856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71"/>
          <p:cNvSpPr txBox="1"/>
          <p:nvPr>
            <p:ph idx="1" type="subTitle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1"/>
          <p:cNvSpPr txBox="1"/>
          <p:nvPr>
            <p:ph idx="2" type="subTitle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0" name="Google Shape;8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copy of the codebase</a:t>
            </a:r>
            <a:endParaRPr/>
          </a:p>
        </p:txBody>
      </p:sp>
      <p:sp>
        <p:nvSpPr>
          <p:cNvPr id="867" name="Google Shape;867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8" name="Google Shape;8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9" name="Google Shape;86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1" name="Google Shape;871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2"/>
          <p:cNvSpPr/>
          <p:nvPr/>
        </p:nvSpPr>
        <p:spPr>
          <a:xfrm flipH="1" rot="-2767103">
            <a:off x="2909279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3" name="Google Shape;8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4" name="Google Shape;88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5" name="Google Shape;885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6" name="Google Shape;886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7" name="Google Shape;88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8" name="Google Shape;888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9" name="Google Shape;88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0" name="Google Shape;890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4"/>
          <p:cNvSpPr txBox="1"/>
          <p:nvPr>
            <p:ph idx="1" type="subTitle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 c</a:t>
            </a:r>
            <a:r>
              <a:rPr b="1" lang="en" sz="1400"/>
              <a:t>o</a:t>
            </a:r>
            <a:r>
              <a:rPr b="1" lang="en" sz="1400"/>
              <a:t>de conflicts</a:t>
            </a:r>
            <a:r>
              <a:rPr b="1" lang="en"/>
              <a:t> </a:t>
            </a:r>
            <a:endParaRPr b="1"/>
          </a:p>
        </p:txBody>
      </p:sp>
      <p:sp>
        <p:nvSpPr>
          <p:cNvPr id="896" name="Google Shape;896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7" name="Google Shape;897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8" name="Google Shape;8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0" name="Google Shape;90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1" name="Google Shape;90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2" name="Google Shape;902;p74"/>
          <p:cNvSpPr/>
          <p:nvPr/>
        </p:nvSpPr>
        <p:spPr>
          <a:xfrm flipH="1" rot="5393602">
            <a:off x="4774042" y="29726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3" name="Google Shape;90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4" name="Google Shape;904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5" name="Google Shape;90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Up Her Branch First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75"/>
          <p:cNvSpPr txBox="1"/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Rule of thumb: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6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9" name="Google Shape;9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2" name="Google Shape;9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4" name="Google Shape;924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5" name="Google Shape;925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Gil’s Branch Conflicts with the Main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1" name="Google Shape;93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identifies a conflict.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 b="1"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3" name="Google Shape;933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7"/>
          <p:cNvSpPr/>
          <p:nvPr/>
        </p:nvSpPr>
        <p:spPr>
          <a:xfrm>
            <a:off x="5725600" y="39033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6" name="Google Shape;93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4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8" name="Google Shape;938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39" name="Google Shape;939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0240" y="34860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0" name="Google Shape;940;p77"/>
          <p:cNvSpPr txBox="1"/>
          <p:nvPr/>
        </p:nvSpPr>
        <p:spPr>
          <a:xfrm>
            <a:off x="290775" y="1649550"/>
            <a:ext cx="4072200" cy="248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&lt;&lt;&lt;&lt;&lt;&lt;&lt;&lt;&lt;&lt; HEAD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==========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&gt;&gt;&gt;&gt;&gt;&gt;&gt;&gt;&gt;&gt; main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Resolves the Conflicts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7" name="Google Shape;9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8" name="Google Shape;94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9" name="Google Shape;949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0" name="Google Shape;950;p78"/>
          <p:cNvSpPr txBox="1"/>
          <p:nvPr/>
        </p:nvSpPr>
        <p:spPr>
          <a:xfrm>
            <a:off x="290775" y="825758"/>
            <a:ext cx="4072200" cy="248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&lt;&lt;&lt;&lt;&lt;&lt;&lt;&lt;&lt;&lt; HEAD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==========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&gt;&gt;&gt;&gt;&gt;&gt;&gt;&gt;&gt;&gt; main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</a:t>
            </a:r>
            <a:r>
              <a:rPr lang="en">
                <a:solidFill>
                  <a:schemeClr val="dk1"/>
                </a:solidFill>
              </a:rPr>
              <a:t>Pushes His Revisions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6" name="Google Shape;956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7" name="Google Shape;9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9"/>
          <p:cNvSpPr/>
          <p:nvPr/>
        </p:nvSpPr>
        <p:spPr>
          <a:xfrm flipH="1" rot="5393696">
            <a:off x="7170349" y="30981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0" name="Google Shape;960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ain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1" name="Google Shape;96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3" name="Google Shape;963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4" name="Google Shape;964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5" name="Google Shape;96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6" name="Google Shape;966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7" name="Google Shape;967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8" name="Google Shape;968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80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5" name="Google Shape;9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7" name="Google Shape;977;p80"/>
          <p:cNvSpPr txBox="1"/>
          <p:nvPr>
            <p:ph idx="1" type="subTitle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81"/>
          <p:cNvSpPr txBox="1"/>
          <p:nvPr>
            <p:ph idx="1" type="subTitle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</a:t>
            </a:r>
            <a:r>
              <a:rPr lang="en"/>
              <a:t>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b="1" lang="en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5" name="Google Shape;985;p81"/>
          <p:cNvSpPr/>
          <p:nvPr/>
        </p:nvSpPr>
        <p:spPr>
          <a:xfrm flipH="1" rot="5393696">
            <a:off x="6865549" y="32505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7" name="Google Shape;987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8" name="Google Shape;98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0" name="Google Shape;990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1" name="Google Shape;99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2" name="Google Shape;992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3" name="Google Shape;993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4" name="Google Shape;994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95" name="Google Shape;995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6" name="Google Shape;99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7" name="Google Shape;997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2"/>
          <p:cNvSpPr/>
          <p:nvPr/>
        </p:nvSpPr>
        <p:spPr>
          <a:xfrm>
            <a:off x="2161525" y="1040775"/>
            <a:ext cx="4623000" cy="286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18287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&lt;&lt;&lt;&lt;&lt;&lt;&lt;&lt;&lt;&lt; HEAD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==========</a:t>
            </a:r>
            <a:endParaRPr sz="20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&gt;&gt;&gt;&gt;&gt;&gt;&gt;&gt;&gt;&gt; main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3" name="Google Shape;1003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Pulled First...</a:t>
            </a:r>
            <a:endParaRPr/>
          </a:p>
        </p:txBody>
      </p:sp>
      <p:sp>
        <p:nvSpPr>
          <p:cNvPr id="1004" name="Google Shape;1004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5" name="Google Shape;1005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6" name="Google Shape;1006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7" name="Google Shape;1007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3"/>
          <p:cNvSpPr txBox="1"/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would have been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7"/>
          <p:cNvSpPr txBox="1"/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Rolls Back</a:t>
            </a:r>
            <a:endParaRPr/>
          </a:p>
        </p:txBody>
      </p:sp>
      <p:sp>
        <p:nvSpPr>
          <p:cNvPr id="1018" name="Google Shape;1018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</a:t>
            </a:r>
            <a:r>
              <a:rPr lang="en"/>
              <a:t> </a:t>
            </a:r>
            <a:r>
              <a:rPr b="1" lang="en"/>
              <a:t>rolls</a:t>
            </a:r>
            <a:r>
              <a:rPr b="1" lang="en"/>
              <a:t> back</a:t>
            </a:r>
            <a:r>
              <a:rPr lang="en"/>
              <a:t> the code to an earlier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" name="Google Shape;1020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1" name="Google Shape;102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2" name="Google Shape;1022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3" name="Google Shape;10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4" name="Google Shape;1024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5" name="Google Shape;1025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6" name="Google Shape;1026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27" name="Google Shape;1027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8" name="Google Shape;1028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29" name="Google Shape;1029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30" name="Google Shape;1030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1" name="Google Shape;1031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2" name="Google Shape;10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3" name="Google Shape;103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4" name="Google Shape;1034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5" name="Google Shape;1035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/>
          <p:nvPr/>
        </p:nvSpPr>
        <p:spPr>
          <a:xfrm rot="-5400000">
            <a:off x="5309349" y="1877606"/>
            <a:ext cx="612954" cy="2249964"/>
          </a:xfrm>
          <a:custGeom>
            <a:rect b="b" l="l" r="r" t="t"/>
            <a:pathLst>
              <a:path extrusionOk="0" h="21600" w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00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7" name="Google Shape;1037;p84"/>
          <p:cNvCxnSpPr/>
          <p:nvPr/>
        </p:nvCxnSpPr>
        <p:spPr>
          <a:xfrm flipH="1" rot="10800000">
            <a:off x="2236850" y="1801312"/>
            <a:ext cx="24165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8" name="Google Shape;1038;p84"/>
          <p:cNvCxnSpPr/>
          <p:nvPr/>
        </p:nvCxnSpPr>
        <p:spPr>
          <a:xfrm flipH="1" rot="10800000">
            <a:off x="5132450" y="1801312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9" name="Google Shape;1039;p84"/>
          <p:cNvCxnSpPr/>
          <p:nvPr/>
        </p:nvCxnSpPr>
        <p:spPr>
          <a:xfrm flipH="1" rot="10800000">
            <a:off x="6160250" y="1776637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5" name="Google Shape;1045;p8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</a:t>
            </a:r>
            <a:r>
              <a:rPr b="1" lang="en" sz="3000"/>
              <a:t>: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1" name="Google Shape;1051;p86"/>
          <p:cNvSpPr txBox="1"/>
          <p:nvPr>
            <p:ph idx="2" type="body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With a partner, have one of you explain the following to the other</a:t>
            </a:r>
            <a:r>
              <a:rPr lang="en" sz="1800"/>
              <a:t>: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Then the other person should explain: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advantages of using a version control system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2" name="Google Shape;1052;p8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8" name="Google Shape;1058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that stores code online.</a:t>
            </a:r>
            <a:endParaRPr/>
          </a:p>
        </p:txBody>
      </p:sp>
      <p:sp>
        <p:nvSpPr>
          <p:cNvPr id="1059" name="Google Shape;1059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llows developers to pull (download) code and push (upload) code to repositories (directories). </a:t>
            </a:r>
            <a:endParaRPr/>
          </a:p>
        </p:txBody>
      </p:sp>
      <p:sp>
        <p:nvSpPr>
          <p:cNvPr id="1060" name="Google Shape;1060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llows developers to view histories of code changes and track issues. </a:t>
            </a:r>
            <a:endParaRPr/>
          </a:p>
        </p:txBody>
      </p:sp>
      <p:pic>
        <p:nvPicPr>
          <p:cNvPr id="1061" name="Google Shape;106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88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6" name="Google Shape;107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7" name="Google Shape;1077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8" name="Google Shape;107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9" name="Google Shape;1079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0" name="Google Shape;1080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1" name="Google Shape;1081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2" name="Google Shape;1082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3" name="Google Shape;1083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4" name="Google Shape;1084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5" name="Google Shape;1085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6" name="Google Shape;1086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7" name="Google Shape;1087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8" name="Google Shape;1088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9" name="Google Shape;108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0" name="Google Shape;1090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1" name="Google Shape;1091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 rot="5400000">
            <a:off x="5956150" y="2614375"/>
            <a:ext cx="1820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7" name="Google Shape;1097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3" name="Google Shape;1113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ive basic Git commands to get started:</a:t>
            </a:r>
            <a:endParaRPr/>
          </a:p>
        </p:txBody>
      </p:sp>
      <p:sp>
        <p:nvSpPr>
          <p:cNvPr id="1114" name="Google Shape;1114;p9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5" name="Google Shape;1115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125" name="Google Shape;1125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1823425"/>
                <a:gridCol w="4095950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1" name="Google Shape;1131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9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to Get Help</a:t>
            </a:r>
            <a:endParaRPr/>
          </a:p>
        </p:txBody>
      </p:sp>
      <p:sp>
        <p:nvSpPr>
          <p:cNvPr id="639" name="Google Shape;639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41" name="Google Shape;641;p5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 (activities and slides).</a:t>
            </a:r>
            <a:endParaRPr/>
          </a:p>
        </p:txBody>
      </p:sp>
      <p:sp>
        <p:nvSpPr>
          <p:cNvPr id="642" name="Google Shape;642;p5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atch the class videos again.</a:t>
            </a:r>
            <a:endParaRPr/>
          </a:p>
        </p:txBody>
      </p:sp>
      <p:sp>
        <p:nvSpPr>
          <p:cNvPr id="643" name="Google Shape;643;p5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</a:t>
            </a:r>
            <a:r>
              <a:rPr lang="en"/>
              <a:t> office hours, which are held 45 minutes before and 30 minutes after class.</a:t>
            </a:r>
            <a:endParaRPr/>
          </a:p>
        </p:txBody>
      </p:sp>
      <p:sp>
        <p:nvSpPr>
          <p:cNvPr id="644" name="Google Shape;644;p5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Attend one-on-one sessions with your Student Success Manager (SSM) (to be announced by your SSM).</a:t>
            </a:r>
            <a:endParaRPr/>
          </a:p>
        </p:txBody>
      </p:sp>
      <p:sp>
        <p:nvSpPr>
          <p:cNvPr id="645" name="Google Shape;645;p5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your </a:t>
            </a:r>
            <a:r>
              <a:rPr lang="en"/>
              <a:t>Student Success Manager</a:t>
            </a:r>
            <a:r>
              <a:rPr lang="en"/>
              <a:t> anytime!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8" name="Google Shape;1138;p94"/>
          <p:cNvSpPr txBox="1"/>
          <p:nvPr>
            <p:ph idx="2" type="body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Using GitHub and the command line: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b="1" lang="en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“initialize this repository with a README”.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Clone</a:t>
            </a:r>
            <a:r>
              <a:rPr lang="en"/>
              <a:t> the repo to your local directory.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b="1" lang="en"/>
              <a:t>HTML file</a:t>
            </a:r>
            <a:r>
              <a:rPr lang="en"/>
              <a:t> in the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</a:t>
            </a:r>
            <a:r>
              <a:rPr b="1" lang="en"/>
              <a:t>dd, commit</a:t>
            </a:r>
            <a:r>
              <a:rPr lang="en"/>
              <a:t>, and </a:t>
            </a:r>
            <a:r>
              <a:rPr b="1" lang="en"/>
              <a:t>push</a:t>
            </a:r>
            <a:r>
              <a:rPr lang="en"/>
              <a:t> the code to GitHub.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Bonus: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</a:t>
            </a:r>
            <a:r>
              <a:rPr lang="en"/>
              <a:t> </a:t>
            </a:r>
            <a:r>
              <a:rPr b="1" lang="en"/>
              <a:t>fork</a:t>
            </a:r>
            <a:r>
              <a:rPr lang="en"/>
              <a:t> </a:t>
            </a:r>
            <a:r>
              <a:rPr i="1" lang="en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Add, commit, </a:t>
            </a:r>
            <a:r>
              <a:rPr lang="en"/>
              <a:t>and </a:t>
            </a:r>
            <a:r>
              <a:rPr b="1" lang="en"/>
              <a:t>push</a:t>
            </a:r>
            <a:r>
              <a:rPr lang="en"/>
              <a:t> the code back to your forked copy.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b="1" lang="en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9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</a:t>
            </a: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5" name="Google Shape;1145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descr="Picture 2" id="1147" name="Google Shape;114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96"/>
          <p:cNvSpPr txBox="1"/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Get Started with GitHub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3" name="Google Shape;115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my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6" name="Google Shape;1166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98"/>
          <p:cNvSpPr/>
          <p:nvPr/>
        </p:nvSpPr>
        <p:spPr>
          <a:xfrm flipH="1" rot="5400000">
            <a:off x="6402600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/>
          <p:nvPr/>
        </p:nvSpPr>
        <p:spPr>
          <a:xfrm flipH="1" rot="5400000">
            <a:off x="1214025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79" name="Google Shape;1179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0" name="Google Shape;1180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1" name="Google Shape;1181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2" name="Google Shape;1182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4" name="Google Shape;1184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99"/>
          <p:cNvSpPr/>
          <p:nvPr/>
        </p:nvSpPr>
        <p:spPr>
          <a:xfrm flipH="1" rot="5400000">
            <a:off x="6696026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/>
          <p:nvPr/>
        </p:nvSpPr>
        <p:spPr>
          <a:xfrm flipH="1" rot="5400000">
            <a:off x="974051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6" name="Google Shape;1196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7" name="Google Shape;1197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8" name="Google Shape;1198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0" name="Google Shape;1200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Self-C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100"/>
          <p:cNvSpPr/>
          <p:nvPr/>
        </p:nvSpPr>
        <p:spPr>
          <a:xfrm flipH="1" rot="5400000">
            <a:off x="7000826" y="27771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100"/>
          <p:cNvSpPr/>
          <p:nvPr/>
        </p:nvSpPr>
        <p:spPr>
          <a:xfrm flipH="1" rot="5400000">
            <a:off x="933326" y="28369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2" name="Google Shape;1212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983675"/>
                <a:gridCol w="2192775"/>
                <a:gridCol w="1347425"/>
                <a:gridCol w="1984075"/>
                <a:gridCol w="999650"/>
                <a:gridCol w="952400"/>
              </a:tblGrid>
              <a:tr h="281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8" name="Google Shape;1218;p102"/>
          <p:cNvSpPr txBox="1"/>
          <p:nvPr>
            <p:ph idx="1" type="subTitle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19" name="Google Shape;1219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1567425"/>
                <a:gridCol w="3370100"/>
              </a:tblGrid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including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5" name="Google Shape;1225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6" name="Google Shape;1226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1771550"/>
                <a:gridCol w="4156875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1231" name="Google Shape;123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1232" name="Google Shape;123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3" name="Google Shape;1233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4" name="Google Shape;1234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39" name="Google Shape;123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1" name="Google Shape;1241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page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7" name="Google Shape;1247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4" name="Google Shape;1254;p107"/>
          <p:cNvSpPr txBox="1"/>
          <p:nvPr>
            <p:ph idx="2" type="body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5" name="Google Shape;1255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Styling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7" name="Google Shape;1267;p109"/>
          <p:cNvSpPr txBox="1"/>
          <p:nvPr>
            <p:ph idx="3" type="body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HTML:</a:t>
            </a:r>
            <a:r>
              <a:rPr lang="en"/>
              <a:t> Hypertext Markup Language (Content)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CSS:</a:t>
            </a:r>
            <a:r>
              <a:rPr lang="en"/>
              <a:t> Cascading Style Sheets (Appearance)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1268" name="Google Shape;126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4" name="Google Shape;1274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5" name="Google Shape;127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8" name="Google Shape;1288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89" name="Google Shape;128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5" name="Google Shape;1295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6" name="Google Shape;129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7" name="Google Shape;1297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7" name="Google Shape;657;p6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nderstand the importance of Git version control and how to use it.</a:t>
            </a:r>
            <a:endParaRPr/>
          </a:p>
        </p:txBody>
      </p:sp>
      <p:sp>
        <p:nvSpPr>
          <p:cNvPr id="658" name="Google Shape;658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GitHub repositories, push up code, and share with the class.</a:t>
            </a:r>
            <a:endParaRPr/>
          </a:p>
        </p:txBody>
      </p:sp>
      <p:sp>
        <p:nvSpPr>
          <p:cNvPr id="659" name="Google Shape;659;p6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more HTML documents.</a:t>
            </a:r>
            <a:endParaRPr/>
          </a:p>
        </p:txBody>
      </p:sp>
      <p:sp>
        <p:nvSpPr>
          <p:cNvPr id="660" name="Google Shape;660;p6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r>
              <a:rPr lang="en"/>
              <a:t> how to use basic HTML tags.</a:t>
            </a:r>
            <a:endParaRPr/>
          </a:p>
        </p:txBody>
      </p:sp>
      <p:sp>
        <p:nvSpPr>
          <p:cNvPr id="661" name="Google Shape;661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r>
              <a:rPr lang="en"/>
              <a:t> basic CSS styling to HTML documents.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302" name="Google Shape;130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303" name="Google Shape;1303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" name="Google Shape;1309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10" name="Google Shape;1310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1" name="Google Shape;131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7" name="Google Shape;1317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19" name="Google Shape;1319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16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6" name="Google Shape;1336;p116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116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4" name="Google Shape;1344;p117"/>
          <p:cNvSpPr txBox="1"/>
          <p:nvPr>
            <p:ph idx="1" type="subTitle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5" name="Google Shape;1345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4129900"/>
                <a:gridCol w="4109950"/>
              </a:tblGrid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xample (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1607525"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1" name="Google Shape;1351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3961475"/>
                <a:gridCol w="3961475"/>
              </a:tblGrid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</a:t>
                      </a:r>
                      <a:endParaRPr b="1"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</a:t>
                      </a:r>
                      <a:endParaRPr b="1"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</a:t>
                      </a:r>
                      <a:endParaRPr b="1"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19"/>
          <p:cNvSpPr txBox="1"/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Powerful Duo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beautiful,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2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8" name="Google Shape;1368;p12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73" name="Google Shape;137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5" name="Google Shape;1375;p12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2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7" name="Google Shape;667;p61"/>
          <p:cNvSpPr txBox="1"/>
          <p:nvPr>
            <p:ph idx="3" type="body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 are a beginner to HTML/CSS and coding,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</a:t>
            </a:r>
            <a:r>
              <a:rPr lang="en"/>
              <a:t> basic HTML document</a:t>
            </a:r>
            <a:r>
              <a:rPr lang="en"/>
              <a:t> (like in the last class).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 have past exposure to HTML, CSS, and coding and felt comfortable with the last lesson,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Confused?</a:t>
            </a:r>
            <a:endParaRPr/>
          </a:p>
        </p:txBody>
      </p:sp>
      <p:pic>
        <p:nvPicPr>
          <p:cNvPr id="1386" name="Google Shape;138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24"/>
          <p:cNvSpPr txBox="1"/>
          <p:nvPr>
            <p:ph idx="3" type="body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</a:t>
            </a:r>
            <a:r>
              <a:rPr lang="en"/>
              <a:t>s</a:t>
            </a:r>
            <a:r>
              <a:rPr lang="en"/>
              <a:t> for key activities (such as the last one).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you’re falling behind, use the video</a:t>
            </a:r>
            <a:r>
              <a:rPr lang="en"/>
              <a:t> walkthroughs</a:t>
            </a:r>
            <a:r>
              <a:rPr lang="en"/>
              <a:t> to catch up. They are made to be easy to understand.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Send your instructor or TA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2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8" name="Google Shape;678;p63"/>
          <p:cNvSpPr txBox="1"/>
          <p:nvPr>
            <p:ph idx="3" type="body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collaborative.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large and spread out across the country or world.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9" name="Google Shape;679;p63"/>
          <p:cNvGraphicFramePr/>
          <p:nvPr/>
        </p:nvGraphicFramePr>
        <p:xfrm>
          <a:off x="449350" y="18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{158A4262-5109-402D-9702-0D54C544A73B}</a:tableStyleId>
              </a:tblPr>
              <a:tblGrid>
                <a:gridCol w="1307925"/>
                <a:gridCol w="7035225"/>
              </a:tblGrid>
              <a:tr h="213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 hMerge="1"/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4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</a:tr>
            </a:tbl>
          </a:graphicData>
        </a:graphic>
      </p:graphicFrame>
      <p:pic>
        <p:nvPicPr>
          <p:cNvPr id="680" name="Google Shape;680;p63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1" name="Google Shape;68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5">
            <a:alphaModFix/>
          </a:blip>
          <a:srcRect b="49" l="0" r="0" t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6">
            <a:alphaModFix/>
          </a:blip>
          <a:srcRect b="49" l="0" r="0" t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 rotWithShape="1">
          <a:blip r:embed="rId11">
            <a:alphaModFix/>
          </a:blip>
          <a:srcRect b="49" l="0" r="0" t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2">
            <a:alphaModFix/>
          </a:blip>
          <a:srcRect b="49" l="0" r="0" t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3" name="Google Shape;693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4" name="Google Shape;69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7" name="Google Shape;717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8" name="Google Shape;71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1" name="Google Shape;741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